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2"/>
  </p:notesMasterIdLst>
  <p:sldIdLst>
    <p:sldId id="256" r:id="rId2"/>
    <p:sldId id="257" r:id="rId3"/>
    <p:sldId id="259" r:id="rId4"/>
    <p:sldId id="261" r:id="rId5"/>
    <p:sldId id="311" r:id="rId6"/>
    <p:sldId id="262" r:id="rId7"/>
    <p:sldId id="263" r:id="rId8"/>
    <p:sldId id="288" r:id="rId9"/>
    <p:sldId id="295" r:id="rId10"/>
    <p:sldId id="265" r:id="rId11"/>
    <p:sldId id="316" r:id="rId12"/>
    <p:sldId id="319" r:id="rId13"/>
    <p:sldId id="296" r:id="rId14"/>
    <p:sldId id="308" r:id="rId15"/>
    <p:sldId id="297" r:id="rId16"/>
    <p:sldId id="298" r:id="rId17"/>
    <p:sldId id="299" r:id="rId18"/>
    <p:sldId id="300" r:id="rId19"/>
    <p:sldId id="301" r:id="rId20"/>
    <p:sldId id="290" r:id="rId21"/>
    <p:sldId id="303" r:id="rId22"/>
    <p:sldId id="314" r:id="rId23"/>
    <p:sldId id="291" r:id="rId24"/>
    <p:sldId id="321" r:id="rId25"/>
    <p:sldId id="322" r:id="rId26"/>
    <p:sldId id="292" r:id="rId27"/>
    <p:sldId id="317" r:id="rId28"/>
    <p:sldId id="318" r:id="rId29"/>
    <p:sldId id="305" r:id="rId30"/>
    <p:sldId id="306" r:id="rId31"/>
    <p:sldId id="293" r:id="rId32"/>
    <p:sldId id="324" r:id="rId33"/>
    <p:sldId id="325" r:id="rId34"/>
    <p:sldId id="294" r:id="rId35"/>
    <p:sldId id="307" r:id="rId36"/>
    <p:sldId id="313" r:id="rId37"/>
    <p:sldId id="323" r:id="rId38"/>
    <p:sldId id="326" r:id="rId39"/>
    <p:sldId id="286" r:id="rId40"/>
    <p:sldId id="279" r:id="rId41"/>
  </p:sldIdLst>
  <p:sldSz cx="9144000" cy="5143500" type="screen16x9"/>
  <p:notesSz cx="6858000" cy="9144000"/>
  <p:embeddedFontLst>
    <p:embeddedFont>
      <p:font typeface="Tinos" panose="020B0604020202020204" charset="0"/>
      <p:regular r:id="rId43"/>
      <p:bold r:id="rId44"/>
      <p:italic r:id="rId45"/>
      <p:boldItalic r:id="rId46"/>
    </p:embeddedFont>
    <p:embeddedFont>
      <p:font typeface="Oswald" panose="020B060402020202020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F913777-A325-434C-B600-32BB8B1A3124}">
          <p14:sldIdLst>
            <p14:sldId id="256"/>
            <p14:sldId id="257"/>
            <p14:sldId id="259"/>
            <p14:sldId id="261"/>
            <p14:sldId id="311"/>
            <p14:sldId id="262"/>
            <p14:sldId id="263"/>
            <p14:sldId id="288"/>
            <p14:sldId id="295"/>
            <p14:sldId id="265"/>
            <p14:sldId id="316"/>
            <p14:sldId id="319"/>
            <p14:sldId id="296"/>
            <p14:sldId id="308"/>
            <p14:sldId id="297"/>
            <p14:sldId id="298"/>
            <p14:sldId id="299"/>
            <p14:sldId id="300"/>
            <p14:sldId id="301"/>
            <p14:sldId id="290"/>
            <p14:sldId id="303"/>
            <p14:sldId id="314"/>
            <p14:sldId id="291"/>
            <p14:sldId id="321"/>
            <p14:sldId id="322"/>
            <p14:sldId id="292"/>
            <p14:sldId id="317"/>
            <p14:sldId id="318"/>
            <p14:sldId id="305"/>
            <p14:sldId id="306"/>
            <p14:sldId id="293"/>
            <p14:sldId id="324"/>
            <p14:sldId id="325"/>
            <p14:sldId id="294"/>
            <p14:sldId id="307"/>
            <p14:sldId id="313"/>
            <p14:sldId id="323"/>
            <p14:sldId id="326"/>
            <p14:sldId id="286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1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20663E-20CF-4596-91B3-44BCB1B60384}">
  <a:tblStyle styleId="{8720663E-20CF-4596-91B3-44BCB1B603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Connecting People to Alternative Options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Non-RRU</c:v>
                </c:pt>
                <c:pt idx="1">
                  <c:v>RRU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9-4EDD-BB7D-892995A6A7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357312"/>
        <c:axId val="502357640"/>
      </c:barChart>
      <c:catAx>
        <c:axId val="50235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57640"/>
        <c:crosses val="autoZero"/>
        <c:auto val="1"/>
        <c:lblAlgn val="ctr"/>
        <c:lblOffset val="100"/>
        <c:noMultiLvlLbl val="0"/>
      </c:catAx>
      <c:valAx>
        <c:axId val="50235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5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178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80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15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66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42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630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271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256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571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20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83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852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Google Shape;49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vidMotions@occourts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ppellate@da.ocgov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256443" y="1496515"/>
            <a:ext cx="416138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Mental Health Diversion</a:t>
            </a:r>
            <a:endParaRPr dirty="0"/>
          </a:p>
        </p:txBody>
      </p:sp>
      <p:grpSp>
        <p:nvGrpSpPr>
          <p:cNvPr id="3" name="Google Shape;467;p39">
            <a:extLst>
              <a:ext uri="{FF2B5EF4-FFF2-40B4-BE49-F238E27FC236}">
                <a16:creationId xmlns:a16="http://schemas.microsoft.com/office/drawing/2014/main" id="{28DD8A5F-EA68-43CC-AF93-68039CE0AA4A}"/>
              </a:ext>
            </a:extLst>
          </p:cNvPr>
          <p:cNvGrpSpPr/>
          <p:nvPr/>
        </p:nvGrpSpPr>
        <p:grpSpPr>
          <a:xfrm>
            <a:off x="5959700" y="1462278"/>
            <a:ext cx="1889341" cy="2388074"/>
            <a:chOff x="5526246" y="1011207"/>
            <a:chExt cx="592758" cy="720086"/>
          </a:xfrm>
        </p:grpSpPr>
        <p:sp>
          <p:nvSpPr>
            <p:cNvPr id="4" name="Google Shape;468;p39">
              <a:extLst>
                <a:ext uri="{FF2B5EF4-FFF2-40B4-BE49-F238E27FC236}">
                  <a16:creationId xmlns:a16="http://schemas.microsoft.com/office/drawing/2014/main" id="{319F00B3-1653-4B90-9656-04BADB0764BC}"/>
                </a:ext>
              </a:extLst>
            </p:cNvPr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69;p39">
              <a:extLst>
                <a:ext uri="{FF2B5EF4-FFF2-40B4-BE49-F238E27FC236}">
                  <a16:creationId xmlns:a16="http://schemas.microsoft.com/office/drawing/2014/main" id="{14E59BE7-2BE9-43B5-AD10-B34DC3BFE0F6}"/>
                </a:ext>
              </a:extLst>
            </p:cNvPr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70;p39">
              <a:extLst>
                <a:ext uri="{FF2B5EF4-FFF2-40B4-BE49-F238E27FC236}">
                  <a16:creationId xmlns:a16="http://schemas.microsoft.com/office/drawing/2014/main" id="{677FD5D5-C4E4-4ABD-B473-096C0233F3A6}"/>
                </a:ext>
              </a:extLst>
            </p:cNvPr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71;p39">
              <a:extLst>
                <a:ext uri="{FF2B5EF4-FFF2-40B4-BE49-F238E27FC236}">
                  <a16:creationId xmlns:a16="http://schemas.microsoft.com/office/drawing/2014/main" id="{AEC3D547-CCBF-4936-B397-AB083989590F}"/>
                </a:ext>
              </a:extLst>
            </p:cNvPr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72;p39">
              <a:extLst>
                <a:ext uri="{FF2B5EF4-FFF2-40B4-BE49-F238E27FC236}">
                  <a16:creationId xmlns:a16="http://schemas.microsoft.com/office/drawing/2014/main" id="{C21E39CB-2DC1-4F62-9CB2-1D1CB6283164}"/>
                </a:ext>
              </a:extLst>
            </p:cNvPr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73;p39">
              <a:extLst>
                <a:ext uri="{FF2B5EF4-FFF2-40B4-BE49-F238E27FC236}">
                  <a16:creationId xmlns:a16="http://schemas.microsoft.com/office/drawing/2014/main" id="{8ECE409C-2F4E-4E81-8D94-B0C100215F83}"/>
                </a:ext>
              </a:extLst>
            </p:cNvPr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100;p18">
            <a:extLst>
              <a:ext uri="{FF2B5EF4-FFF2-40B4-BE49-F238E27FC236}">
                <a16:creationId xmlns:a16="http://schemas.microsoft.com/office/drawing/2014/main" id="{3432D67B-2997-47B1-A9A1-F8B89AB70D82}"/>
              </a:ext>
            </a:extLst>
          </p:cNvPr>
          <p:cNvSpPr txBox="1">
            <a:spLocks/>
          </p:cNvSpPr>
          <p:nvPr/>
        </p:nvSpPr>
        <p:spPr>
          <a:xfrm>
            <a:off x="2256443" y="2921797"/>
            <a:ext cx="5637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n-US" sz="1800" i="1" dirty="0">
                <a:solidFill>
                  <a:srgbClr val="666666"/>
                </a:solidFill>
              </a:rPr>
              <a:t>by Jess Rodriguez</a:t>
            </a:r>
          </a:p>
          <a:p>
            <a:pPr marL="0" indent="0">
              <a:buFont typeface="Tinos"/>
              <a:buNone/>
            </a:pPr>
            <a:r>
              <a:rPr lang="en-US" sz="1800" i="1" dirty="0">
                <a:solidFill>
                  <a:srgbClr val="666666"/>
                </a:solidFill>
              </a:rPr>
              <a:t>Assistant District Attorney</a:t>
            </a:r>
          </a:p>
          <a:p>
            <a:pPr marL="0" indent="0">
              <a:buFont typeface="Tinos"/>
              <a:buNone/>
            </a:pPr>
            <a:r>
              <a:rPr lang="en-US" sz="1800" i="1" dirty="0">
                <a:solidFill>
                  <a:srgbClr val="666666"/>
                </a:solidFill>
              </a:rPr>
              <a:t>Orange County District Attorney’s Office</a:t>
            </a:r>
          </a:p>
          <a:p>
            <a:pPr marL="0" indent="0">
              <a:buFont typeface="Tinos"/>
              <a:buNone/>
            </a:pPr>
            <a:r>
              <a:rPr lang="en-US" sz="1800" i="1" dirty="0">
                <a:solidFill>
                  <a:srgbClr val="666666"/>
                </a:solidFill>
              </a:rPr>
              <a:t>Recidivism Reduction Unit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2D469-4443-40EC-9406-9C103D026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80" y="621438"/>
            <a:ext cx="785206" cy="784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D1D43-4682-46EF-84F8-C0F0CBB9D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82" y="645898"/>
            <a:ext cx="784802" cy="784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THOSE REQUIREMENTS…</a:t>
            </a:r>
            <a:endParaRPr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1556175" y="1596850"/>
            <a:ext cx="3199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All 6 must be met for Defendant to be eligible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Defense burden, not the prosecution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/>
            <a:endParaRPr sz="1800" dirty="0"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7" name="Google Shape;407;p39">
            <a:extLst>
              <a:ext uri="{FF2B5EF4-FFF2-40B4-BE49-F238E27FC236}">
                <a16:creationId xmlns:a16="http://schemas.microsoft.com/office/drawing/2014/main" id="{0CDDDF30-D091-4B42-AB96-4EF6E4A1011F}"/>
              </a:ext>
            </a:extLst>
          </p:cNvPr>
          <p:cNvGrpSpPr/>
          <p:nvPr/>
        </p:nvGrpSpPr>
        <p:grpSpPr>
          <a:xfrm>
            <a:off x="5232273" y="1806228"/>
            <a:ext cx="2667077" cy="2382622"/>
            <a:chOff x="8841135" y="2681940"/>
            <a:chExt cx="720990" cy="720527"/>
          </a:xfrm>
        </p:grpSpPr>
        <p:sp>
          <p:nvSpPr>
            <p:cNvPr id="8" name="Google Shape;408;p39">
              <a:extLst>
                <a:ext uri="{FF2B5EF4-FFF2-40B4-BE49-F238E27FC236}">
                  <a16:creationId xmlns:a16="http://schemas.microsoft.com/office/drawing/2014/main" id="{364B489E-51A0-4808-A0F1-0ACA9E3D7F1B}"/>
                </a:ext>
              </a:extLst>
            </p:cNvPr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9;p39">
              <a:extLst>
                <a:ext uri="{FF2B5EF4-FFF2-40B4-BE49-F238E27FC236}">
                  <a16:creationId xmlns:a16="http://schemas.microsoft.com/office/drawing/2014/main" id="{213184E8-0908-445A-B8C0-F2925AB215E3}"/>
                </a:ext>
              </a:extLst>
            </p:cNvPr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10;p39">
              <a:extLst>
                <a:ext uri="{FF2B5EF4-FFF2-40B4-BE49-F238E27FC236}">
                  <a16:creationId xmlns:a16="http://schemas.microsoft.com/office/drawing/2014/main" id="{9C8C18F5-4CAD-4302-9B55-460D02C890EE}"/>
                </a:ext>
              </a:extLst>
            </p:cNvPr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1;p39">
              <a:extLst>
                <a:ext uri="{FF2B5EF4-FFF2-40B4-BE49-F238E27FC236}">
                  <a16:creationId xmlns:a16="http://schemas.microsoft.com/office/drawing/2014/main" id="{3301F0FA-D7C8-4637-A67D-FD2D5ADF63DC}"/>
                </a:ext>
              </a:extLst>
            </p:cNvPr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2;p39">
              <a:extLst>
                <a:ext uri="{FF2B5EF4-FFF2-40B4-BE49-F238E27FC236}">
                  <a16:creationId xmlns:a16="http://schemas.microsoft.com/office/drawing/2014/main" id="{BD704343-1F25-441D-AC76-24BB34CE77A4}"/>
                </a:ext>
              </a:extLst>
            </p:cNvPr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13;p39">
              <a:extLst>
                <a:ext uri="{FF2B5EF4-FFF2-40B4-BE49-F238E27FC236}">
                  <a16:creationId xmlns:a16="http://schemas.microsoft.com/office/drawing/2014/main" id="{5993B2AA-15B7-4E28-9629-DD2DF419D24D}"/>
                </a:ext>
              </a:extLst>
            </p:cNvPr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BB644A-5876-47CB-A515-27C3974230B6}"/>
              </a:ext>
            </a:extLst>
          </p:cNvPr>
          <p:cNvSpPr txBox="1"/>
          <p:nvPr/>
        </p:nvSpPr>
        <p:spPr>
          <a:xfrm>
            <a:off x="5954541" y="1880524"/>
            <a:ext cx="35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4DA922-524D-420C-A852-FCC1E38EC6AC}"/>
              </a:ext>
            </a:extLst>
          </p:cNvPr>
          <p:cNvSpPr txBox="1"/>
          <p:nvPr/>
        </p:nvSpPr>
        <p:spPr>
          <a:xfrm>
            <a:off x="6945025" y="1880524"/>
            <a:ext cx="35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B529E7-E885-46AB-977F-7F07279BC4E4}"/>
              </a:ext>
            </a:extLst>
          </p:cNvPr>
          <p:cNvSpPr txBox="1"/>
          <p:nvPr/>
        </p:nvSpPr>
        <p:spPr>
          <a:xfrm>
            <a:off x="7413140" y="2676068"/>
            <a:ext cx="35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0F39BE-189A-4930-B04C-40FD38DC6052}"/>
              </a:ext>
            </a:extLst>
          </p:cNvPr>
          <p:cNvSpPr txBox="1"/>
          <p:nvPr/>
        </p:nvSpPr>
        <p:spPr>
          <a:xfrm>
            <a:off x="6866128" y="3465977"/>
            <a:ext cx="35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343C0F-2A2B-4C14-A8DE-797668F5AFB4}"/>
              </a:ext>
            </a:extLst>
          </p:cNvPr>
          <p:cNvSpPr txBox="1"/>
          <p:nvPr/>
        </p:nvSpPr>
        <p:spPr>
          <a:xfrm>
            <a:off x="5954541" y="3448689"/>
            <a:ext cx="35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FBC7A8-3DFC-4D78-BDF0-EC1CE6E3243E}"/>
              </a:ext>
            </a:extLst>
          </p:cNvPr>
          <p:cNvSpPr txBox="1"/>
          <p:nvPr/>
        </p:nvSpPr>
        <p:spPr>
          <a:xfrm>
            <a:off x="5475578" y="2645811"/>
            <a:ext cx="35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STANDARD OF </a:t>
            </a:r>
            <a:r>
              <a:rPr lang="en" dirty="0" smtClean="0"/>
              <a:t>PROOF?</a:t>
            </a:r>
            <a:endParaRPr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1556175" y="1596850"/>
            <a:ext cx="3199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endParaRPr lang="en-US" sz="1800" dirty="0">
              <a:solidFill>
                <a:srgbClr val="00B050"/>
              </a:solidFill>
            </a:endParaRPr>
          </a:p>
          <a:p>
            <a:pPr marL="285750" indent="-285750"/>
            <a:r>
              <a:rPr lang="en-US" sz="1800" dirty="0">
                <a:solidFill>
                  <a:srgbClr val="003217"/>
                </a:solidFill>
              </a:rPr>
              <a:t>“</a:t>
            </a:r>
            <a:r>
              <a:rPr lang="en-US" sz="1800" b="1" dirty="0">
                <a:solidFill>
                  <a:srgbClr val="003217"/>
                </a:solidFill>
              </a:rPr>
              <a:t>Satisfaction of the court</a:t>
            </a:r>
            <a:r>
              <a:rPr lang="en-US" sz="1800" dirty="0">
                <a:solidFill>
                  <a:srgbClr val="003217"/>
                </a:solidFill>
              </a:rPr>
              <a:t>”</a:t>
            </a:r>
          </a:p>
          <a:p>
            <a:pPr marL="285750" indent="-285750"/>
            <a:endParaRPr lang="en-US" sz="1800" dirty="0">
              <a:solidFill>
                <a:srgbClr val="003217"/>
              </a:solidFill>
            </a:endParaRPr>
          </a:p>
          <a:p>
            <a:pPr marL="285750" indent="-285750"/>
            <a:r>
              <a:rPr lang="en-US" sz="1800" dirty="0">
                <a:solidFill>
                  <a:srgbClr val="003217"/>
                </a:solidFill>
              </a:rPr>
              <a:t>Even if all requirements met, it’s still a discretionary call</a:t>
            </a:r>
          </a:p>
          <a:p>
            <a:pPr marL="285750" indent="-285750"/>
            <a:endParaRPr lang="en-US" sz="1800" dirty="0"/>
          </a:p>
          <a:p>
            <a:pPr marL="285750" indent="-285750"/>
            <a:endParaRPr sz="1800" dirty="0"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33C294-74F9-45CD-A5C7-2E3EFFC1E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3966" b="17493"/>
          <a:stretch/>
        </p:blipFill>
        <p:spPr bwMode="auto">
          <a:xfrm>
            <a:off x="6578605" y="1312864"/>
            <a:ext cx="1913551" cy="22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6B53B289-2BFC-4502-B2FE-A5640216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17" y="3076171"/>
            <a:ext cx="2348408" cy="12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A4E9252E-B167-4D80-8881-94645392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96" y="1312864"/>
            <a:ext cx="3131577" cy="16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47D1A87A-BEDA-46F9-9966-89ABA99D8F8C}"/>
              </a:ext>
            </a:extLst>
          </p:cNvPr>
          <p:cNvSpPr/>
          <p:nvPr/>
        </p:nvSpPr>
        <p:spPr>
          <a:xfrm>
            <a:off x="5221618" y="1390144"/>
            <a:ext cx="3021877" cy="289935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9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B060-E9C5-454D-ABEE-EEBB6031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</a:t>
            </a:r>
            <a:r>
              <a:rPr lang="en-US" dirty="0" smtClean="0"/>
              <a:t>MIND…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583EC-4D19-4FA3-A706-4FE5E3538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b="1" u="sng" dirty="0"/>
          </a:p>
          <a:p>
            <a:pPr marL="6350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There is no such thing as Orange County’s Mental Health Diversion “Program” or “Court.”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5110B-8B1F-43B6-8921-AAA409F644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750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E192E4-BE38-4FBD-AD9B-5AB7C070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DEFENDANT HAS A QUALIFYING DISORDER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F9289-3FE5-47C8-98DC-5070B2895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Disorder must be recognized by DSM – easier to list what what does </a:t>
            </a:r>
            <a:r>
              <a:rPr lang="en-US" sz="2000" b="1" u="sng" dirty="0">
                <a:solidFill>
                  <a:schemeClr val="accent4"/>
                </a:solidFill>
              </a:rPr>
              <a:t>not</a:t>
            </a:r>
            <a:r>
              <a:rPr lang="en-US" sz="2000" dirty="0"/>
              <a:t> qualify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Antisocial personality disorder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Borderline personality disorder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Pedophilia</a:t>
            </a:r>
          </a:p>
          <a:p>
            <a:pPr lvl="1"/>
            <a:endParaRPr lang="en-US" sz="2000" dirty="0"/>
          </a:p>
          <a:p>
            <a:r>
              <a:rPr lang="en-US" sz="2000" dirty="0"/>
              <a:t>Must have a recent diagnosis by a qualified mental health expert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B829B-F790-4623-B27F-33085E54D5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292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FD77-ED80-404A-9299-037A1B3A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4" y="719375"/>
            <a:ext cx="6891875" cy="699900"/>
          </a:xfrm>
        </p:spPr>
        <p:txBody>
          <a:bodyPr/>
          <a:lstStyle/>
          <a:p>
            <a:r>
              <a:rPr lang="en-US" dirty="0"/>
              <a:t>“Recent diagnosis by qualified mental health expert”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E7130-F2D9-4BEA-9410-C1AA7B255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</a:t>
            </a:r>
            <a:r>
              <a:rPr lang="en-US" b="1" dirty="0">
                <a:solidFill>
                  <a:schemeClr val="accent4"/>
                </a:solidFill>
              </a:rPr>
              <a:t>Recent</a:t>
            </a:r>
            <a:r>
              <a:rPr lang="en-US" dirty="0"/>
              <a:t>” and “</a:t>
            </a:r>
            <a:r>
              <a:rPr lang="en-US" b="1" dirty="0">
                <a:solidFill>
                  <a:schemeClr val="accent4"/>
                </a:solidFill>
              </a:rPr>
              <a:t>qualified</a:t>
            </a:r>
            <a:r>
              <a:rPr lang="en-US" dirty="0"/>
              <a:t>” left up to the “</a:t>
            </a:r>
            <a:r>
              <a:rPr lang="en-US" dirty="0">
                <a:solidFill>
                  <a:schemeClr val="accent4"/>
                </a:solidFill>
              </a:rPr>
              <a:t>satisfaction of the court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Usually an argument over weight, not admissibility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CCB07-A2E2-4927-A844-7E549FDBF4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513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5370-9897-4416-87B4-189562D9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NEXUS BETWEEN THE DISORDER AND THE CRIME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A6365-003A-48CF-BAF1-F9BDAAF21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73F43-A001-498F-85CE-752E2E5E9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7FEC65-50E8-4DBD-971A-B19253DD7D9A}"/>
              </a:ext>
            </a:extLst>
          </p:cNvPr>
          <p:cNvSpPr txBox="1">
            <a:spLocks/>
          </p:cNvSpPr>
          <p:nvPr/>
        </p:nvSpPr>
        <p:spPr>
          <a:xfrm>
            <a:off x="1708575" y="15312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◆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◇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⬥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“significant factor in the commission of the charged offense”</a:t>
            </a:r>
          </a:p>
          <a:p>
            <a:endParaRPr lang="en-US" dirty="0"/>
          </a:p>
          <a:p>
            <a:r>
              <a:rPr lang="en-US" dirty="0" smtClean="0"/>
              <a:t>Applies </a:t>
            </a:r>
            <a:r>
              <a:rPr lang="en-US" dirty="0"/>
              <a:t>to each charge/case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0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5370-9897-4416-87B4-189562D9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SYMPTOMS OF THE DISORDER WOULD RESPOND TO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A6365-003A-48CF-BAF1-F9BDAAF21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Symptoms, not the disorder itself</a:t>
            </a:r>
          </a:p>
          <a:p>
            <a:endParaRPr lang="en-US" dirty="0"/>
          </a:p>
          <a:p>
            <a:r>
              <a:rPr lang="en-US" dirty="0"/>
              <a:t>Need an expert opinion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What Treatment?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73F43-A001-498F-85CE-752E2E5E9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878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6AE6-5DAD-4A40-B6DB-FD4E914C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</a:t>
            </a:r>
            <a:r>
              <a:rPr lang="en-US" dirty="0" smtClean="0"/>
              <a:t>DEFENDANT CONSENTS TO DIVERSION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BB96E-2421-4ACB-B45A-8413AD265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Diversion cannot be imposed on a defendant, even by his/her own attorney</a:t>
            </a:r>
          </a:p>
          <a:p>
            <a:endParaRPr lang="en-US" dirty="0"/>
          </a:p>
          <a:p>
            <a:r>
              <a:rPr lang="en-US" dirty="0"/>
              <a:t>Consent includes waiving speedy trial rights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07F5F-38F3-4DB9-B959-0D4649F5F3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850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BD12-D7DC-43AD-A92D-5D0FEF68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DEFENDANT CONSENTS TO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4F1AE-B3BD-4177-9E6C-5F3326B97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8352D-57A8-4D89-B7A2-203EBC4F72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6FA4BD3-4401-4993-94B8-DE6D416EF64C}"/>
              </a:ext>
            </a:extLst>
          </p:cNvPr>
          <p:cNvSpPr txBox="1">
            <a:spLocks/>
          </p:cNvSpPr>
          <p:nvPr/>
        </p:nvSpPr>
        <p:spPr>
          <a:xfrm>
            <a:off x="1708575" y="15312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◆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◇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⬥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nos"/>
              <a:buChar char="⬦"/>
              <a:defRPr sz="2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r>
              <a:rPr lang="en-US" b="1" dirty="0">
                <a:solidFill>
                  <a:schemeClr val="accent5"/>
                </a:solidFill>
              </a:rPr>
              <a:t>What Treatment?</a:t>
            </a:r>
          </a:p>
        </p:txBody>
      </p:sp>
    </p:spTree>
    <p:extLst>
      <p:ext uri="{BB962C8B-B14F-4D97-AF65-F5344CB8AC3E}">
        <p14:creationId xmlns:p14="http://schemas.microsoft.com/office/powerpoint/2010/main" val="376148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2974-0108-45B0-9FB2-7D8857E1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 </a:t>
            </a:r>
            <a:r>
              <a:rPr lang="en-US" dirty="0" smtClean="0"/>
              <a:t>DEFENDANT IS NOT AN UNREASONABLE RISK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08F6-750C-4660-A4A3-883FDDB30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“Unreasonable risk of danger to public safety if treated in the community”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“As defined in PC 1170.18”</a:t>
            </a:r>
          </a:p>
          <a:p>
            <a:pPr lvl="1"/>
            <a:r>
              <a:rPr lang="en-US" dirty="0"/>
              <a:t> Super-strikes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RAP and Current Charges are </a:t>
            </a:r>
            <a:r>
              <a:rPr lang="en-US" dirty="0" smtClean="0"/>
              <a:t>important</a:t>
            </a:r>
            <a:r>
              <a:rPr lang="en-US" dirty="0"/>
              <a:t>, but not the only consideration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4D552-2B9B-4876-95E3-DF2392EFCB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938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3292500" cy="2739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5212A"/>
                </a:solidFill>
              </a:rPr>
              <a:t>PART ONE: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5212A"/>
                </a:solidFill>
              </a:rPr>
              <a:t>BEFORE THE HEARING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25212A"/>
              </a:solidFill>
            </a:endParaRPr>
          </a:p>
          <a:p>
            <a:pPr marL="400050" lvl="0" indent="-400050">
              <a:buSzPts val="1100"/>
              <a:buAutoNum type="romanUcPeriod"/>
            </a:pPr>
            <a:r>
              <a:rPr lang="en-US" sz="1800" dirty="0"/>
              <a:t>How Did We Get Here?</a:t>
            </a:r>
          </a:p>
          <a:p>
            <a:pPr marL="400050" lvl="0" indent="-400050">
              <a:buSzPts val="1100"/>
              <a:buAutoNum type="romanUcPeriod"/>
            </a:pPr>
            <a:r>
              <a:rPr lang="en-US" sz="1800" dirty="0"/>
              <a:t>Who Is Eligible?</a:t>
            </a:r>
          </a:p>
          <a:p>
            <a:pPr marL="400050" lvl="0" indent="-400050">
              <a:buSzPts val="1100"/>
              <a:buAutoNum type="romanUcPeriod"/>
            </a:pPr>
            <a:r>
              <a:rPr lang="en-US" sz="1800" dirty="0"/>
              <a:t>What Are the Requirements?</a:t>
            </a:r>
          </a:p>
          <a:p>
            <a:pPr marL="400050" lvl="0" indent="-400050">
              <a:buSzPts val="1100"/>
              <a:buAutoNum type="romanUcPeriod"/>
            </a:pPr>
            <a:r>
              <a:rPr lang="en-US" sz="1800" dirty="0"/>
              <a:t>How to File?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5069775" y="1578150"/>
            <a:ext cx="3103200" cy="2520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5212A"/>
                </a:solidFill>
              </a:rPr>
              <a:t>PART TWO: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5212A"/>
                </a:solidFill>
              </a:rPr>
              <a:t>HEARING AND BEYOND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25212A"/>
              </a:solidFill>
            </a:endParaRPr>
          </a:p>
          <a:p>
            <a:pPr marL="400050" lvl="0" indent="-400050">
              <a:buSzPts val="1100"/>
              <a:buAutoNum type="romanUcPeriod" startAt="5"/>
            </a:pPr>
            <a:r>
              <a:rPr lang="en-US" sz="1800" dirty="0"/>
              <a:t>How Do Hearings Work?</a:t>
            </a:r>
          </a:p>
          <a:p>
            <a:pPr marL="400050" lvl="0" indent="-400050">
              <a:buSzPts val="1100"/>
              <a:buAutoNum type="romanUcPeriod" startAt="5"/>
            </a:pPr>
            <a:r>
              <a:rPr lang="en-US" sz="1800" dirty="0"/>
              <a:t>What If It’s Denied?</a:t>
            </a:r>
          </a:p>
          <a:p>
            <a:pPr marL="400050" lvl="0" indent="-400050">
              <a:buSzPts val="1100"/>
              <a:buAutoNum type="romanUcPeriod" startAt="5"/>
            </a:pPr>
            <a:r>
              <a:rPr lang="en-US" sz="1800" dirty="0"/>
              <a:t>What If It’s Granted?</a:t>
            </a:r>
          </a:p>
          <a:p>
            <a:pPr marL="400050" lvl="0" indent="-400050">
              <a:buSzPts val="1100"/>
              <a:buAutoNum type="romanUcPeriod" startAt="5"/>
            </a:pPr>
            <a:r>
              <a:rPr lang="en-US" sz="1800" dirty="0"/>
              <a:t>How Does It End?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5212A"/>
              </a:solidFill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34738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4.  How to File</a:t>
            </a:r>
            <a:endParaRPr sz="4800"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4294967295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rgbClr val="666666"/>
                </a:solidFill>
              </a:rPr>
              <a:t>Or at least, how to file during a pandemic</a:t>
            </a:r>
            <a:endParaRPr sz="1800" i="1" dirty="0">
              <a:solidFill>
                <a:srgbClr val="666666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Google Shape;325;p38">
            <a:extLst>
              <a:ext uri="{FF2B5EF4-FFF2-40B4-BE49-F238E27FC236}">
                <a16:creationId xmlns:a16="http://schemas.microsoft.com/office/drawing/2014/main" id="{6383B600-C9F3-42AF-8481-CD77EE069C70}"/>
              </a:ext>
            </a:extLst>
          </p:cNvPr>
          <p:cNvSpPr/>
          <p:nvPr/>
        </p:nvSpPr>
        <p:spPr>
          <a:xfrm>
            <a:off x="4005966" y="1316154"/>
            <a:ext cx="1242542" cy="1255057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63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1556175" y="1479376"/>
            <a:ext cx="3211800" cy="2680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Pre-PH Felonies and Misdemeanors:</a:t>
            </a:r>
            <a:endParaRPr lang="en-US" b="1" u="sng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 smtClean="0"/>
              <a:t>Each courthouse and each branch DA’s office has an email address set up for receiving these motions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 </a:t>
            </a:r>
            <a:r>
              <a:rPr lang="en" dirty="0" smtClean="0"/>
              <a:t>COVID </a:t>
            </a:r>
            <a:r>
              <a:rPr lang="en" dirty="0" smtClean="0"/>
              <a:t>Process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2680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 smtClean="0"/>
              <a:t>Post-PH Felonies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 smtClean="0"/>
              <a:t>Email motion to:</a:t>
            </a:r>
            <a:endParaRPr lang="en-US" sz="14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 smtClean="0">
                <a:hlinkClick r:id="rId3"/>
              </a:rPr>
              <a:t>CovidMotions@occourts.org</a:t>
            </a:r>
            <a:endParaRPr lang="en-US" sz="1400" b="1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 smtClean="0"/>
              <a:t>AND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 smtClean="0">
                <a:hlinkClick r:id="rId4"/>
              </a:rPr>
              <a:t>appellate@da.ocgov.com</a:t>
            </a:r>
            <a:endParaRPr lang="en-US" sz="1400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276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  <p:bldP spid="1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6208-75C4-4B8C-8CA8-DBF7DB2F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OCDA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0FC57-F235-4515-B674-73E4997AF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b="1" u="sng" dirty="0">
                <a:solidFill>
                  <a:schemeClr val="tx1"/>
                </a:solidFill>
              </a:rPr>
              <a:t>Pre-PH Felonies and Misdemeanors:</a:t>
            </a:r>
          </a:p>
          <a:p>
            <a:pPr marL="88900" indent="0">
              <a:buNone/>
            </a:pPr>
            <a:endParaRPr lang="en-US" dirty="0"/>
          </a:p>
          <a:p>
            <a:pPr lvl="1"/>
            <a:r>
              <a:rPr lang="en-US" sz="1800" dirty="0" smtClean="0"/>
              <a:t>Most felonies </a:t>
            </a:r>
            <a:r>
              <a:rPr lang="en-US" sz="1800" dirty="0" smtClean="0"/>
              <a:t>handled by </a:t>
            </a:r>
            <a:r>
              <a:rPr lang="en-US" sz="1800" dirty="0" smtClean="0">
                <a:solidFill>
                  <a:srgbClr val="002060"/>
                </a:solidFill>
              </a:rPr>
              <a:t>RRU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Misdemeanors handled by misdemeanor DDAs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A3D73-2535-498F-A513-E68365E229C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61175" y="1479375"/>
            <a:ext cx="3211800" cy="2714490"/>
          </a:xfrm>
        </p:spPr>
        <p:txBody>
          <a:bodyPr/>
          <a:lstStyle/>
          <a:p>
            <a:pPr marL="88900" indent="0" algn="ctr">
              <a:buNone/>
            </a:pPr>
            <a:r>
              <a:rPr lang="en-US" b="1" u="sng" dirty="0"/>
              <a:t>Post-PH Felonies</a:t>
            </a:r>
            <a:endParaRPr lang="en-US" u="sng" dirty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Currently handled by Felony Panel or vertical DDAs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8CC2A-B8DB-4D54-90BC-9ECD13123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499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34738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5. How Do Hearings Work?</a:t>
            </a:r>
            <a:endParaRPr sz="4800"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4294967295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 dirty="0">
              <a:solidFill>
                <a:srgbClr val="666666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05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THINGS TO CONSIDER</a:t>
            </a:r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2060"/>
                </a:solidFill>
              </a:rPr>
              <a:t>Pre-Hearing Plan?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2060"/>
                </a:solidFill>
              </a:rPr>
              <a:t>Some judges require it, others do not. 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2060"/>
                </a:solidFill>
              </a:rPr>
              <a:t>Even if not required, should you do it anyway?</a:t>
            </a: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Live or Paper?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“Satisfaction of the court” means it may be worth checking with the court in advance.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Even if not required, what are the pros and cons to each?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</a:rPr>
              <a:t>If Live, Who?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Presumably you’ll want to call the doctor who wrote the report.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If you have a proposed plan already, what about the treatment provider?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3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63E0-4308-4F02-B7F8-7617F923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B6FA-3876-443C-8259-F9AFCDA3F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Marsy’s</a:t>
            </a:r>
            <a:r>
              <a:rPr lang="en-US" sz="2000" dirty="0"/>
              <a:t> </a:t>
            </a:r>
            <a:r>
              <a:rPr lang="en-US" sz="2000" dirty="0" smtClean="0"/>
              <a:t>Law</a:t>
            </a:r>
          </a:p>
          <a:p>
            <a:pPr marL="63500" indent="0">
              <a:buNone/>
            </a:pPr>
            <a:endParaRPr lang="en-US" sz="2000" dirty="0" smtClean="0"/>
          </a:p>
          <a:p>
            <a:r>
              <a:rPr lang="en-US" sz="2000" dirty="0"/>
              <a:t>Format of </a:t>
            </a:r>
            <a:r>
              <a:rPr lang="en-US" sz="2000" dirty="0" smtClean="0"/>
              <a:t>Hearing</a:t>
            </a:r>
            <a:br>
              <a:rPr lang="en-US" sz="2000" dirty="0" smtClean="0"/>
            </a:br>
            <a:endParaRPr lang="en-US" dirty="0"/>
          </a:p>
          <a:p>
            <a:pPr lvl="1"/>
            <a:r>
              <a:rPr lang="en-US" sz="2000" dirty="0"/>
              <a:t>Informal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May use offers of proof and reliable hearsay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37E77-E1B2-413A-B9FA-7892F86062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006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34738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6.  What If It’s Denied?</a:t>
            </a:r>
            <a:endParaRPr sz="4800"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4294967295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 dirty="0">
              <a:solidFill>
                <a:srgbClr val="666666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77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LEVEL OF SUPERVISION?</a:t>
            </a:r>
            <a:endParaRPr dirty="0"/>
          </a:p>
        </p:txBody>
      </p:sp>
      <p:sp>
        <p:nvSpPr>
          <p:cNvPr id="146" name="Google Shape;146;p23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FFFF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latin typeface="Tinos"/>
                <a:ea typeface="Tinos"/>
                <a:cs typeface="Tinos"/>
                <a:sym typeface="Tinos"/>
              </a:rPr>
              <a:t>Collaborative Courts</a:t>
            </a:r>
            <a:endParaRPr sz="1800" i="1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solidFill>
            <a:srgbClr val="000099">
              <a:alpha val="9412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latin typeface="Tinos"/>
                <a:ea typeface="Tinos"/>
                <a:cs typeface="Tinos"/>
                <a:sym typeface="Tinos"/>
              </a:rPr>
              <a:t>Mental Health Diversion</a:t>
            </a:r>
            <a:endParaRPr sz="1800" i="1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solidFill>
            <a:srgbClr val="FF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latin typeface="Tinos"/>
                <a:ea typeface="Tinos"/>
                <a:cs typeface="Tinos"/>
                <a:sym typeface="Tinos"/>
              </a:rPr>
              <a:t>In-Custody Services</a:t>
            </a:r>
            <a:endParaRPr sz="1800" i="1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62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41B2-DB81-45CA-981D-6CFB3695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077" y="719375"/>
            <a:ext cx="6051395" cy="699900"/>
          </a:xfrm>
        </p:spPr>
        <p:txBody>
          <a:bodyPr/>
          <a:lstStyle/>
          <a:p>
            <a:r>
              <a:rPr lang="en-US" dirty="0" smtClean="0"/>
              <a:t>MH Diversion</a:t>
            </a:r>
            <a:r>
              <a:rPr lang="en-US" dirty="0"/>
              <a:t>	 </a:t>
            </a:r>
            <a:r>
              <a:rPr lang="en-US" dirty="0" smtClean="0"/>
              <a:t>	vs</a:t>
            </a:r>
            <a:r>
              <a:rPr lang="en-US" dirty="0"/>
              <a:t>.   </a:t>
            </a:r>
            <a:r>
              <a:rPr lang="en-US" dirty="0" smtClean="0"/>
              <a:t>          Collab. Courts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DEB37-4E9D-4A0C-A4E0-09A23B45A2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8CE2710-A23F-4A6D-8B12-6D8B43261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83358"/>
              </p:ext>
            </p:extLst>
          </p:nvPr>
        </p:nvGraphicFramePr>
        <p:xfrm>
          <a:off x="1628077" y="1717269"/>
          <a:ext cx="6051395" cy="2225040"/>
        </p:xfrm>
        <a:graphic>
          <a:graphicData uri="http://schemas.openxmlformats.org/drawingml/2006/table">
            <a:tbl>
              <a:tblPr firstRow="1" bandRow="1">
                <a:tableStyleId>{8720663E-20CF-4596-91B3-44BCB1B60384}</a:tableStyleId>
              </a:tblPr>
              <a:tblGrid>
                <a:gridCol w="3003395">
                  <a:extLst>
                    <a:ext uri="{9D8B030D-6E8A-4147-A177-3AD203B41FA5}">
                      <a16:colId xmlns:a16="http://schemas.microsoft.com/office/drawing/2014/main" val="9851630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7664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No plea </a:t>
                      </a:r>
                      <a:r>
                        <a:rPr lang="en-US" dirty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required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Plea required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1834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No probation officer assigned</a:t>
                      </a:r>
                      <a:endParaRPr lang="en-US" dirty="0">
                        <a:latin typeface="Tinos" panose="020B0604020202020204" charset="0"/>
                        <a:ea typeface="Tinos" panose="020B0604020202020204" charset="0"/>
                        <a:cs typeface="Tinos" panose="020B060402020202020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Probation Officer Assigned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8482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???</a:t>
                      </a:r>
                      <a:endParaRPr lang="en-US" dirty="0">
                        <a:latin typeface="Tinos" panose="020B0604020202020204" charset="0"/>
                        <a:ea typeface="Tinos" panose="020B0604020202020204" charset="0"/>
                        <a:cs typeface="Tinos" panose="020B060402020202020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Court “team” assigned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5324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Proof of nexus </a:t>
                      </a:r>
                      <a:r>
                        <a:rPr lang="en-US" dirty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required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Nexus may not be required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9260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???</a:t>
                      </a:r>
                      <a:endParaRPr lang="en-US" dirty="0">
                        <a:latin typeface="Tinos" panose="020B0604020202020204" charset="0"/>
                        <a:ea typeface="Tinos" panose="020B0604020202020204" charset="0"/>
                        <a:cs typeface="Tinos" panose="020B060402020202020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Clear phases/incentives/sanctions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6608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Charges dismissed if successful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0070C0"/>
                          </a:solidFill>
                          <a:latin typeface="Tinos" panose="020B0604020202020204" charset="0"/>
                          <a:ea typeface="Tinos" panose="020B0604020202020204" charset="0"/>
                          <a:cs typeface="Tinos" panose="020B0604020202020204" charset="0"/>
                        </a:rPr>
                        <a:t>Charges dismissed if successful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0443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98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04AF06-F798-4E12-8E94-752E4C8DE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D8EF6-191B-42BC-A206-052FCE5A0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62" y="587208"/>
            <a:ext cx="1349588" cy="1349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350" y="2041931"/>
            <a:ext cx="5289224" cy="2307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6328" y="2365065"/>
            <a:ext cx="391886" cy="1581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28271" y="3561347"/>
            <a:ext cx="1265034" cy="1650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231" y="1971172"/>
            <a:ext cx="65246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912025" y="2513255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 How We Got Here</a:t>
            </a:r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055" y="639391"/>
            <a:ext cx="3017484" cy="1935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MH Diversion Motions that were Denied or Withdrawn, but subsequently referred to Collaborative Courts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AD772-92BE-4E11-992B-6B0F7A1010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5841434"/>
              </p:ext>
            </p:extLst>
          </p:nvPr>
        </p:nvGraphicFramePr>
        <p:xfrm>
          <a:off x="1489624" y="572402"/>
          <a:ext cx="4814923" cy="385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6BD8EF6-191B-42BC-A206-052FCE5A0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0" y="2009297"/>
            <a:ext cx="845648" cy="8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5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34738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7.  What If It’s Granted?</a:t>
            </a:r>
            <a:endParaRPr sz="4800"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4294967295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 dirty="0">
              <a:solidFill>
                <a:srgbClr val="666666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2" name="Google Shape;319;p38">
            <a:extLst>
              <a:ext uri="{FF2B5EF4-FFF2-40B4-BE49-F238E27FC236}">
                <a16:creationId xmlns:a16="http://schemas.microsoft.com/office/drawing/2014/main" id="{59ECC02D-08BD-494C-8441-F86DD8ACBA47}"/>
              </a:ext>
            </a:extLst>
          </p:cNvPr>
          <p:cNvSpPr/>
          <p:nvPr/>
        </p:nvSpPr>
        <p:spPr>
          <a:xfrm>
            <a:off x="6668755" y="1991850"/>
            <a:ext cx="1153921" cy="1159799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19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DIVERSION GRANTED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Series of progress reviews</a:t>
            </a:r>
          </a:p>
          <a:p>
            <a:endParaRPr lang="en-US" dirty="0" smtClean="0"/>
          </a:p>
          <a:p>
            <a:r>
              <a:rPr lang="en-US" dirty="0" smtClean="0"/>
              <a:t>Treatment provider must provide regular reports to the court, defense, and prosecution</a:t>
            </a:r>
          </a:p>
          <a:p>
            <a:endParaRPr lang="en-US" dirty="0"/>
          </a:p>
          <a:p>
            <a:r>
              <a:rPr lang="en-US" dirty="0" smtClean="0"/>
              <a:t>“Satisfaction of the court”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622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RESTITUTION?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Court shall hold restitution hearing upon request</a:t>
            </a:r>
          </a:p>
          <a:p>
            <a:endParaRPr lang="en-US" sz="2400" dirty="0" smtClean="0"/>
          </a:p>
          <a:p>
            <a:r>
              <a:rPr lang="en-US" sz="2400" dirty="0" smtClean="0"/>
              <a:t>If any is owed, court can order its payment during the diversion period</a:t>
            </a:r>
          </a:p>
          <a:p>
            <a:endParaRPr lang="en-US" sz="2400" dirty="0" smtClean="0"/>
          </a:p>
          <a:p>
            <a:r>
              <a:rPr lang="en-US" sz="2400" dirty="0" smtClean="0"/>
              <a:t>Inability to pay cannot be used as reason to deny diversion or find failure to comply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773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34738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8.  How Does It End?</a:t>
            </a:r>
            <a:endParaRPr sz="4800" dirty="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4294967295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 dirty="0">
              <a:solidFill>
                <a:srgbClr val="666666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5E86A-5ECC-472B-98C3-B88C4C45A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33" y="730506"/>
            <a:ext cx="2965118" cy="16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34076C-2430-4839-8FD9-42264E6D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DIVERSION END?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ABDBA-CA10-4A86-8480-A6461FE48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378821"/>
            <a:ext cx="6666498" cy="30423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 set time for diversion program</a:t>
            </a:r>
          </a:p>
          <a:p>
            <a:endParaRPr lang="en-US" dirty="0"/>
          </a:p>
          <a:p>
            <a:r>
              <a:rPr lang="en-US" dirty="0"/>
              <a:t>No minimum, 2 </a:t>
            </a:r>
            <a:r>
              <a:rPr lang="en-US" dirty="0" err="1"/>
              <a:t>yr</a:t>
            </a:r>
            <a:r>
              <a:rPr lang="en-US" dirty="0"/>
              <a:t> maximum for proceedings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06EF4-F88B-4500-8DDD-DCCD68B15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889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2B0E-C9E9-4E08-A15B-2EC143D7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Defendant </a:t>
            </a:r>
            <a:r>
              <a:rPr lang="en-US" dirty="0" smtClean="0"/>
              <a:t>“Performs Satisfactorily”: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7B1DE-CDC3-4AA8-8508-06511DB5E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Charges </a:t>
            </a:r>
            <a:r>
              <a:rPr lang="en-US" dirty="0"/>
              <a:t>d</a:t>
            </a:r>
            <a:r>
              <a:rPr lang="en-US" dirty="0" smtClean="0"/>
              <a:t>ismissed</a:t>
            </a:r>
            <a:r>
              <a:rPr lang="en-US" dirty="0"/>
              <a:t>, end of </a:t>
            </a:r>
            <a:r>
              <a:rPr lang="en-US" dirty="0" smtClean="0"/>
              <a:t>case</a:t>
            </a:r>
          </a:p>
          <a:p>
            <a:pPr lvl="1"/>
            <a:r>
              <a:rPr lang="en-US" sz="2000" dirty="0" smtClean="0"/>
              <a:t>Arrest deemed never to have occurred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“Performs satisfactorily”</a:t>
            </a:r>
          </a:p>
          <a:p>
            <a:pPr lvl="1"/>
            <a:r>
              <a:rPr lang="en-US" sz="2000" dirty="0" smtClean="0"/>
              <a:t>Substantial compliance</a:t>
            </a:r>
          </a:p>
          <a:p>
            <a:pPr lvl="1"/>
            <a:r>
              <a:rPr lang="en-US" sz="2000" dirty="0" smtClean="0"/>
              <a:t>No “significant” new law violations</a:t>
            </a:r>
          </a:p>
          <a:p>
            <a:pPr lvl="1"/>
            <a:r>
              <a:rPr lang="en-US" sz="2000" dirty="0" smtClean="0"/>
              <a:t>Has a long-term mental health care plan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4E814-F9CD-4CF1-84D9-8185995F8B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975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01EA-1814-498D-8F4C-4D529D9D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WAY TO END DIVERSION - TERMINATION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28540-6BE9-40E0-BF70-B5A209FAE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Withdrawal </a:t>
            </a:r>
            <a:r>
              <a:rPr lang="en-US" dirty="0"/>
              <a:t>from program</a:t>
            </a:r>
          </a:p>
          <a:p>
            <a:endParaRPr lang="en-US" dirty="0" smtClean="0"/>
          </a:p>
          <a:p>
            <a:r>
              <a:rPr lang="en-US" dirty="0" smtClean="0"/>
              <a:t>Non-compliance </a:t>
            </a:r>
            <a:r>
              <a:rPr lang="en-US" dirty="0"/>
              <a:t>with program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crime committed</a:t>
            </a:r>
          </a:p>
          <a:p>
            <a:pPr lvl="1"/>
            <a:r>
              <a:rPr lang="en-US" dirty="0"/>
              <a:t>Not </a:t>
            </a:r>
            <a:r>
              <a:rPr lang="en-US" dirty="0" smtClean="0"/>
              <a:t>automatic termination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46EB2-BAB9-45A6-AAC3-A4ED15C6B0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0821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Crime During Diversion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Court shall hold a hearing if new crime is: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Any felony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Misdemeanor reflecting propensity for violence</a:t>
            </a:r>
          </a:p>
          <a:p>
            <a:pPr marL="5207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“engaged in criminal conduct rendering the defendant unsuitable”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43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Questions to Ask Before Starting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-US" dirty="0"/>
              <a:t>What level of supervision will give my client the best chance to succeed</a:t>
            </a:r>
            <a:r>
              <a:rPr lang="en-US" dirty="0" smtClean="0"/>
              <a:t>?</a:t>
            </a: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endParaRPr lang="en-US" dirty="0"/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-US" dirty="0"/>
              <a:t>Do I have a program in mind already?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-US" dirty="0" smtClean="0"/>
              <a:t>Who should I reach out to? </a:t>
            </a:r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07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2018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-US" dirty="0" smtClean="0"/>
              <a:t>Assembly Bill 1810</a:t>
            </a:r>
          </a:p>
          <a:p>
            <a:pPr lvl="1">
              <a:spcBef>
                <a:spcPts val="600"/>
              </a:spcBef>
              <a:buChar char="◈"/>
            </a:pPr>
            <a:r>
              <a:rPr lang="en-US" sz="2000" dirty="0" smtClean="0"/>
              <a:t>Stated goal: create an option of pre-trial mental health diversion for defendants who met certain criteria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endParaRPr lang="en-US" dirty="0" smtClean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-US" dirty="0" smtClean="0"/>
              <a:t>Signed by the Governor in June 2018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-US" dirty="0" smtClean="0"/>
              <a:t>Becomes Penal Code 1001.36</a:t>
            </a:r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/>
              <a:t>jess.rodriguez@da.ocgov.com</a:t>
            </a:r>
            <a:endParaRPr sz="1800" b="1" dirty="0"/>
          </a:p>
        </p:txBody>
      </p:sp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2060">
              <a:alpha val="9620"/>
            </a:srgbClr>
          </a:solidFill>
          <a:ln w="762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OCDA </a:t>
            </a:r>
            <a:r>
              <a:rPr lang="en" sz="3200" dirty="0" smtClean="0"/>
              <a:t>Response</a:t>
            </a:r>
            <a:br>
              <a:rPr lang="en" sz="3200" dirty="0" smtClean="0"/>
            </a:br>
            <a:r>
              <a:rPr lang="en" sz="3200" dirty="0" smtClean="0"/>
              <a:t>Under DA Spitzer</a:t>
            </a:r>
            <a:endParaRPr sz="3200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800" b="1" dirty="0"/>
              <a:t>March 2019 – RRU created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August 2019 – Mental Health Division of RRU begins</a:t>
            </a:r>
          </a:p>
          <a:p>
            <a:pPr marL="0" indent="0">
              <a:buNone/>
            </a:pPr>
            <a:endParaRPr sz="1800" b="1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4B5EAC-C4EE-44C8-9CE3-9CBA10356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92" y="2349868"/>
            <a:ext cx="1603958" cy="1603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496FD1-CD6B-43E6-8250-1F3395065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94" y="1200454"/>
            <a:ext cx="1531435" cy="153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9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1753050" y="2248733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2. Who Is Eligible?</a:t>
            </a:r>
            <a:endParaRPr sz="4800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Google Shape;315;p38"/>
          <p:cNvSpPr/>
          <p:nvPr/>
        </p:nvSpPr>
        <p:spPr>
          <a:xfrm>
            <a:off x="2323740" y="1038153"/>
            <a:ext cx="838846" cy="1216239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16;p38"/>
          <p:cNvSpPr/>
          <p:nvPr/>
        </p:nvSpPr>
        <p:spPr>
          <a:xfrm>
            <a:off x="3397067" y="1041025"/>
            <a:ext cx="672417" cy="1210494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5;p38"/>
          <p:cNvSpPr/>
          <p:nvPr/>
        </p:nvSpPr>
        <p:spPr>
          <a:xfrm>
            <a:off x="5391219" y="1032452"/>
            <a:ext cx="838846" cy="1216239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16;p38"/>
          <p:cNvSpPr/>
          <p:nvPr/>
        </p:nvSpPr>
        <p:spPr>
          <a:xfrm>
            <a:off x="6464546" y="1035324"/>
            <a:ext cx="672417" cy="1210494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&quot;No&quot; Symbol 1"/>
          <p:cNvSpPr/>
          <p:nvPr/>
        </p:nvSpPr>
        <p:spPr>
          <a:xfrm>
            <a:off x="5280144" y="749395"/>
            <a:ext cx="2110806" cy="1828800"/>
          </a:xfrm>
          <a:prstGeom prst="noSmoking">
            <a:avLst/>
          </a:prstGeom>
          <a:solidFill>
            <a:srgbClr val="FF0000">
              <a:alpha val="53000"/>
            </a:srgbClr>
          </a:solidFill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Eligible 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Everything Else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MENTAL HEALTH DIVERSION ELIGIBILITY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61271" y="1479375"/>
            <a:ext cx="3261401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Ineligible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Murder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Voluntary Manslaughter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All 290 charges except 314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PC 11418 (weapons of mass destruction)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Google Shape;346;p38">
            <a:extLst>
              <a:ext uri="{FF2B5EF4-FFF2-40B4-BE49-F238E27FC236}">
                <a16:creationId xmlns:a16="http://schemas.microsoft.com/office/drawing/2014/main" id="{A0022313-EFA3-4864-A064-18517F0C2974}"/>
              </a:ext>
            </a:extLst>
          </p:cNvPr>
          <p:cNvSpPr/>
          <p:nvPr/>
        </p:nvSpPr>
        <p:spPr>
          <a:xfrm>
            <a:off x="2714636" y="1666241"/>
            <a:ext cx="287069" cy="28748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47;p38">
            <a:extLst>
              <a:ext uri="{FF2B5EF4-FFF2-40B4-BE49-F238E27FC236}">
                <a16:creationId xmlns:a16="http://schemas.microsoft.com/office/drawing/2014/main" id="{8FA01345-DF4D-4447-8CC5-050CBFA82BC1}"/>
              </a:ext>
            </a:extLst>
          </p:cNvPr>
          <p:cNvSpPr/>
          <p:nvPr/>
        </p:nvSpPr>
        <p:spPr>
          <a:xfrm>
            <a:off x="6364300" y="1666241"/>
            <a:ext cx="289159" cy="295895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34738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3. What </a:t>
            </a:r>
            <a:r>
              <a:rPr lang="en-US" sz="4800" dirty="0"/>
              <a:t>Are</a:t>
            </a:r>
            <a:r>
              <a:rPr lang="en" sz="4800" dirty="0"/>
              <a:t> the Requirements?</a:t>
            </a:r>
            <a:endParaRPr sz="4800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Google Shape;291;p38">
            <a:extLst>
              <a:ext uri="{FF2B5EF4-FFF2-40B4-BE49-F238E27FC236}">
                <a16:creationId xmlns:a16="http://schemas.microsoft.com/office/drawing/2014/main" id="{EAB352C0-09BA-4889-9827-16263E2D03A1}"/>
              </a:ext>
            </a:extLst>
          </p:cNvPr>
          <p:cNvSpPr/>
          <p:nvPr/>
        </p:nvSpPr>
        <p:spPr>
          <a:xfrm>
            <a:off x="6422588" y="1650460"/>
            <a:ext cx="1628592" cy="2031653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788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6187D8E-B6E5-4331-96D0-05597E6D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Six Requirements for MHD Eligibility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D901DC8-14E1-41CB-A431-A98CC098C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072" y="1417998"/>
            <a:ext cx="1935304" cy="731265"/>
          </a:xfrm>
        </p:spPr>
        <p:txBody>
          <a:bodyPr/>
          <a:lstStyle/>
          <a:p>
            <a:pPr marL="88900" indent="0">
              <a:buNone/>
            </a:pPr>
            <a:r>
              <a:rPr lang="en-US" sz="1800" dirty="0"/>
              <a:t>1. Qualifying    disorder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E85DA8-70A2-4F99-95D2-EE52BC68068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62759" y="1434319"/>
            <a:ext cx="2210216" cy="699900"/>
          </a:xfrm>
        </p:spPr>
        <p:txBody>
          <a:bodyPr/>
          <a:lstStyle/>
          <a:p>
            <a:pPr marL="88900" indent="0">
              <a:buNone/>
            </a:pPr>
            <a:r>
              <a:rPr lang="en-US" sz="1800" dirty="0"/>
              <a:t>2.  Nexus between disorder and crime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C23C6-7897-4081-9836-31E7D03900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3" name="Google Shape;407;p39">
            <a:extLst>
              <a:ext uri="{FF2B5EF4-FFF2-40B4-BE49-F238E27FC236}">
                <a16:creationId xmlns:a16="http://schemas.microsoft.com/office/drawing/2014/main" id="{0564ECF0-B77A-41DB-B227-6A9ED9A7D95A}"/>
              </a:ext>
            </a:extLst>
          </p:cNvPr>
          <p:cNvGrpSpPr/>
          <p:nvPr/>
        </p:nvGrpSpPr>
        <p:grpSpPr>
          <a:xfrm>
            <a:off x="3217139" y="1479375"/>
            <a:ext cx="2619247" cy="2503434"/>
            <a:chOff x="8841135" y="2681940"/>
            <a:chExt cx="720990" cy="720527"/>
          </a:xfrm>
        </p:grpSpPr>
        <p:sp>
          <p:nvSpPr>
            <p:cNvPr id="4" name="Google Shape;408;p39">
              <a:extLst>
                <a:ext uri="{FF2B5EF4-FFF2-40B4-BE49-F238E27FC236}">
                  <a16:creationId xmlns:a16="http://schemas.microsoft.com/office/drawing/2014/main" id="{D1F8F4BD-C3D1-470A-8D5B-6FD9881F81A4}"/>
                </a:ext>
              </a:extLst>
            </p:cNvPr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09;p39">
              <a:extLst>
                <a:ext uri="{FF2B5EF4-FFF2-40B4-BE49-F238E27FC236}">
                  <a16:creationId xmlns:a16="http://schemas.microsoft.com/office/drawing/2014/main" id="{6127C62A-5259-4B36-A07A-620F524C250F}"/>
                </a:ext>
              </a:extLst>
            </p:cNvPr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10;p39">
              <a:extLst>
                <a:ext uri="{FF2B5EF4-FFF2-40B4-BE49-F238E27FC236}">
                  <a16:creationId xmlns:a16="http://schemas.microsoft.com/office/drawing/2014/main" id="{F49254AD-0D48-4574-9661-070148C24F87}"/>
                </a:ext>
              </a:extLst>
            </p:cNvPr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11;p39">
              <a:extLst>
                <a:ext uri="{FF2B5EF4-FFF2-40B4-BE49-F238E27FC236}">
                  <a16:creationId xmlns:a16="http://schemas.microsoft.com/office/drawing/2014/main" id="{46F4BACB-F727-436B-AB12-B03982A9CD62}"/>
                </a:ext>
              </a:extLst>
            </p:cNvPr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2;p39">
              <a:extLst>
                <a:ext uri="{FF2B5EF4-FFF2-40B4-BE49-F238E27FC236}">
                  <a16:creationId xmlns:a16="http://schemas.microsoft.com/office/drawing/2014/main" id="{C6B13C2F-13D5-4347-9512-6365FCBD83C7}"/>
                </a:ext>
              </a:extLst>
            </p:cNvPr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13;p39">
              <a:extLst>
                <a:ext uri="{FF2B5EF4-FFF2-40B4-BE49-F238E27FC236}">
                  <a16:creationId xmlns:a16="http://schemas.microsoft.com/office/drawing/2014/main" id="{EC351168-F03F-4FE8-9895-41249801ABED}"/>
                </a:ext>
              </a:extLst>
            </p:cNvPr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1D0EFC-4D7A-461E-9F5A-952EC483D2EB}"/>
              </a:ext>
            </a:extLst>
          </p:cNvPr>
          <p:cNvSpPr txBox="1"/>
          <p:nvPr/>
        </p:nvSpPr>
        <p:spPr>
          <a:xfrm>
            <a:off x="3898027" y="1649233"/>
            <a:ext cx="35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D9338-8F4D-46DD-83CA-58E4DF1688BC}"/>
              </a:ext>
            </a:extLst>
          </p:cNvPr>
          <p:cNvSpPr txBox="1"/>
          <p:nvPr/>
        </p:nvSpPr>
        <p:spPr>
          <a:xfrm>
            <a:off x="4888511" y="1649233"/>
            <a:ext cx="35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6D0E10-743E-40AB-A56C-3484EECAF1E7}"/>
              </a:ext>
            </a:extLst>
          </p:cNvPr>
          <p:cNvSpPr txBox="1"/>
          <p:nvPr/>
        </p:nvSpPr>
        <p:spPr>
          <a:xfrm>
            <a:off x="5356626" y="2444777"/>
            <a:ext cx="35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2E6927-1F7E-4388-B4AA-8CC0CFB43D2D}"/>
              </a:ext>
            </a:extLst>
          </p:cNvPr>
          <p:cNvSpPr txBox="1"/>
          <p:nvPr/>
        </p:nvSpPr>
        <p:spPr>
          <a:xfrm>
            <a:off x="4809614" y="3234686"/>
            <a:ext cx="35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580354-20CE-4B5A-B960-33A3659437B5}"/>
              </a:ext>
            </a:extLst>
          </p:cNvPr>
          <p:cNvSpPr txBox="1"/>
          <p:nvPr/>
        </p:nvSpPr>
        <p:spPr>
          <a:xfrm>
            <a:off x="3898027" y="3217398"/>
            <a:ext cx="35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DBEEED-3429-4C07-8CC2-F0759E0EBD3C}"/>
              </a:ext>
            </a:extLst>
          </p:cNvPr>
          <p:cNvSpPr txBox="1"/>
          <p:nvPr/>
        </p:nvSpPr>
        <p:spPr>
          <a:xfrm>
            <a:off x="3419064" y="2414520"/>
            <a:ext cx="35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7D4ED51-9019-4A76-B70A-F5D28FF02B56}"/>
              </a:ext>
            </a:extLst>
          </p:cNvPr>
          <p:cNvSpPr txBox="1">
            <a:spLocks/>
          </p:cNvSpPr>
          <p:nvPr/>
        </p:nvSpPr>
        <p:spPr>
          <a:xfrm>
            <a:off x="5957637" y="3392273"/>
            <a:ext cx="2143503" cy="73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◈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◆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⬥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88900" indent="0">
              <a:buFont typeface="Tinos"/>
              <a:buNone/>
            </a:pPr>
            <a:r>
              <a:rPr lang="en-US" sz="1800" dirty="0"/>
              <a:t>6.  Not an “unreasonable risk”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7B85197E-CDF8-4399-94A2-8674476684B0}"/>
              </a:ext>
            </a:extLst>
          </p:cNvPr>
          <p:cNvSpPr txBox="1">
            <a:spLocks/>
          </p:cNvSpPr>
          <p:nvPr/>
        </p:nvSpPr>
        <p:spPr>
          <a:xfrm>
            <a:off x="6048286" y="2372015"/>
            <a:ext cx="1935304" cy="73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◈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◆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⬥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88900" indent="0">
              <a:buFont typeface="Tinos"/>
              <a:buNone/>
            </a:pPr>
            <a:r>
              <a:rPr lang="en-US" sz="1800" dirty="0"/>
              <a:t>4.  Consent to diversion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6344373D-0E12-4B70-95FA-611DEBF71C98}"/>
              </a:ext>
            </a:extLst>
          </p:cNvPr>
          <p:cNvSpPr txBox="1">
            <a:spLocks/>
          </p:cNvSpPr>
          <p:nvPr/>
        </p:nvSpPr>
        <p:spPr>
          <a:xfrm>
            <a:off x="1301171" y="2264277"/>
            <a:ext cx="1935304" cy="73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◈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◆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⬥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88900" indent="0">
              <a:buFont typeface="Tinos"/>
              <a:buNone/>
            </a:pPr>
            <a:r>
              <a:rPr lang="en-US" sz="1800" dirty="0"/>
              <a:t>3. Symptoms will respond to treatment 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16F170A-FDE8-4E50-A25C-BA70AC72BE60}"/>
              </a:ext>
            </a:extLst>
          </p:cNvPr>
          <p:cNvSpPr txBox="1">
            <a:spLocks/>
          </p:cNvSpPr>
          <p:nvPr/>
        </p:nvSpPr>
        <p:spPr>
          <a:xfrm>
            <a:off x="1335650" y="3439841"/>
            <a:ext cx="1935304" cy="73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◈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◆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⬥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nos"/>
              <a:buChar char="⬦"/>
              <a:defRPr sz="22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88900" indent="0">
              <a:buNone/>
            </a:pPr>
            <a:r>
              <a:rPr lang="en-US" sz="1800" dirty="0"/>
              <a:t>5.  Consent to treatment</a:t>
            </a:r>
          </a:p>
        </p:txBody>
      </p:sp>
    </p:spTree>
    <p:extLst>
      <p:ext uri="{BB962C8B-B14F-4D97-AF65-F5344CB8AC3E}">
        <p14:creationId xmlns:p14="http://schemas.microsoft.com/office/powerpoint/2010/main" val="46130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 build="p"/>
      <p:bldP spid="20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1031</Words>
  <Application>Microsoft Office PowerPoint</Application>
  <PresentationFormat>On-screen Show (16:9)</PresentationFormat>
  <Paragraphs>262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Tinos</vt:lpstr>
      <vt:lpstr>Oswald</vt:lpstr>
      <vt:lpstr>Arial</vt:lpstr>
      <vt:lpstr>Calibri</vt:lpstr>
      <vt:lpstr>Quintus template</vt:lpstr>
      <vt:lpstr>Mental Health Diversion</vt:lpstr>
      <vt:lpstr>TABLE OF CONTENTS</vt:lpstr>
      <vt:lpstr>1.  How We Got Here</vt:lpstr>
      <vt:lpstr>2018</vt:lpstr>
      <vt:lpstr>OCDA Response Under DA Spitzer</vt:lpstr>
      <vt:lpstr>2. Who Is Eligible?</vt:lpstr>
      <vt:lpstr>MENTAL HEALTH DIVERSION ELIGIBILITY</vt:lpstr>
      <vt:lpstr>3. What Are the Requirements?</vt:lpstr>
      <vt:lpstr>Six Requirements for MHD Eligibility</vt:lpstr>
      <vt:lpstr>ABOUT THOSE REQUIREMENTS…</vt:lpstr>
      <vt:lpstr>STANDARD OF PROOF?</vt:lpstr>
      <vt:lpstr>KEEP IN MIND…</vt:lpstr>
      <vt:lpstr>1. DEFENDANT HAS A QUALIFYING DISORDER</vt:lpstr>
      <vt:lpstr>“Recent diagnosis by qualified mental health expert”</vt:lpstr>
      <vt:lpstr>2.  NEXUS BETWEEN THE DISORDER AND THE CRIME</vt:lpstr>
      <vt:lpstr>3.  SYMPTOMS OF THE DISORDER WOULD RESPOND TO TREATMENT</vt:lpstr>
      <vt:lpstr>4.  DEFENDANT CONSENTS TO DIVERSION</vt:lpstr>
      <vt:lpstr>5. DEFENDANT CONSENTS TO TREATMENT</vt:lpstr>
      <vt:lpstr>6.  DEFENDANT IS NOT AN UNREASONABLE RISK</vt:lpstr>
      <vt:lpstr>4.  How to File</vt:lpstr>
      <vt:lpstr>Current COVID Process</vt:lpstr>
      <vt:lpstr>OCDA Response</vt:lpstr>
      <vt:lpstr>5. How Do Hearings Work?</vt:lpstr>
      <vt:lpstr>THINGS TO CONSIDER</vt:lpstr>
      <vt:lpstr>OTHER CONSIDERATIONS</vt:lpstr>
      <vt:lpstr>6.  What If It’s Denied?</vt:lpstr>
      <vt:lpstr>WHAT LEVEL OF SUPERVISION?</vt:lpstr>
      <vt:lpstr>MH Diversion   vs.             Collab. Courts</vt:lpstr>
      <vt:lpstr>PowerPoint Presentation</vt:lpstr>
      <vt:lpstr>PowerPoint Presentation</vt:lpstr>
      <vt:lpstr>7.  What If It’s Granted?</vt:lpstr>
      <vt:lpstr>AFTER DIVERSION GRANTED</vt:lpstr>
      <vt:lpstr>WHAT ABOUT RESTITUTION?</vt:lpstr>
      <vt:lpstr>8.  How Does It End?</vt:lpstr>
      <vt:lpstr>WHEN DOES DIVERSION END?</vt:lpstr>
      <vt:lpstr>If Defendant “Performs Satisfactorily”:</vt:lpstr>
      <vt:lpstr>THE OTHER WAY TO END DIVERSION - TERMINATION</vt:lpstr>
      <vt:lpstr>New Crime During Diversion</vt:lpstr>
      <vt:lpstr>Some Questions to Ask Before Starting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 N</dc:creator>
  <cp:lastModifiedBy>Rodriguez, Jess</cp:lastModifiedBy>
  <cp:revision>101</cp:revision>
  <dcterms:modified xsi:type="dcterms:W3CDTF">2020-09-23T23:21:53Z</dcterms:modified>
</cp:coreProperties>
</file>